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1" r:id="rId2"/>
    <p:sldMasterId id="2147483737" r:id="rId3"/>
    <p:sldMasterId id="2147483756" r:id="rId4"/>
    <p:sldMasterId id="2147483778" r:id="rId5"/>
    <p:sldMasterId id="2147483798" r:id="rId6"/>
    <p:sldMasterId id="2147483818" r:id="rId7"/>
    <p:sldMasterId id="2147483838" r:id="rId8"/>
    <p:sldMasterId id="2147483858" r:id="rId9"/>
  </p:sldMasterIdLst>
  <p:notesMasterIdLst>
    <p:notesMasterId r:id="rId60"/>
  </p:notesMasterIdLst>
  <p:handoutMasterIdLst>
    <p:handoutMasterId r:id="rId61"/>
  </p:handoutMasterIdLst>
  <p:sldIdLst>
    <p:sldId id="498" r:id="rId10"/>
    <p:sldId id="403" r:id="rId11"/>
    <p:sldId id="529" r:id="rId12"/>
    <p:sldId id="504" r:id="rId13"/>
    <p:sldId id="505" r:id="rId14"/>
    <p:sldId id="528" r:id="rId15"/>
    <p:sldId id="376" r:id="rId16"/>
    <p:sldId id="268" r:id="rId17"/>
    <p:sldId id="278" r:id="rId18"/>
    <p:sldId id="527" r:id="rId19"/>
    <p:sldId id="443" r:id="rId20"/>
    <p:sldId id="359" r:id="rId21"/>
    <p:sldId id="407" r:id="rId22"/>
    <p:sldId id="499" r:id="rId23"/>
    <p:sldId id="497" r:id="rId24"/>
    <p:sldId id="445" r:id="rId25"/>
    <p:sldId id="530" r:id="rId26"/>
    <p:sldId id="500" r:id="rId27"/>
    <p:sldId id="406" r:id="rId28"/>
    <p:sldId id="422" r:id="rId29"/>
    <p:sldId id="415" r:id="rId30"/>
    <p:sldId id="501" r:id="rId31"/>
    <p:sldId id="502" r:id="rId32"/>
    <p:sldId id="503" r:id="rId33"/>
    <p:sldId id="531" r:id="rId34"/>
    <p:sldId id="532" r:id="rId35"/>
    <p:sldId id="533" r:id="rId36"/>
    <p:sldId id="534" r:id="rId37"/>
    <p:sldId id="535" r:id="rId38"/>
    <p:sldId id="536" r:id="rId39"/>
    <p:sldId id="537" r:id="rId40"/>
    <p:sldId id="538" r:id="rId41"/>
    <p:sldId id="539" r:id="rId42"/>
    <p:sldId id="540" r:id="rId43"/>
    <p:sldId id="541" r:id="rId44"/>
    <p:sldId id="542" r:id="rId45"/>
    <p:sldId id="557" r:id="rId46"/>
    <p:sldId id="543" r:id="rId47"/>
    <p:sldId id="544" r:id="rId48"/>
    <p:sldId id="545" r:id="rId49"/>
    <p:sldId id="553" r:id="rId50"/>
    <p:sldId id="549" r:id="rId51"/>
    <p:sldId id="551" r:id="rId52"/>
    <p:sldId id="550" r:id="rId53"/>
    <p:sldId id="546" r:id="rId54"/>
    <p:sldId id="552" r:id="rId55"/>
    <p:sldId id="521" r:id="rId56"/>
    <p:sldId id="522" r:id="rId57"/>
    <p:sldId id="554" r:id="rId58"/>
    <p:sldId id="523" r:id="rId5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F41"/>
    <a:srgbClr val="699382"/>
    <a:srgbClr val="5D8CA5"/>
    <a:srgbClr val="D86523"/>
    <a:srgbClr val="AA4A30"/>
    <a:srgbClr val="608AA7"/>
    <a:srgbClr val="94B6A8"/>
    <a:srgbClr val="3B3B3C"/>
    <a:srgbClr val="E8AF43"/>
    <a:srgbClr val="5D8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9" autoAdjust="0"/>
    <p:restoredTop sz="91643" autoAdjust="0"/>
  </p:normalViewPr>
  <p:slideViewPr>
    <p:cSldViewPr snapToGrid="0" snapToObjects="1">
      <p:cViewPr>
        <p:scale>
          <a:sx n="86" d="100"/>
          <a:sy n="86" d="100"/>
        </p:scale>
        <p:origin x="-108" y="37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 snapToGrid="0" snapToObjects="1">
      <p:cViewPr>
        <p:scale>
          <a:sx n="100" d="100"/>
          <a:sy n="100" d="100"/>
        </p:scale>
        <p:origin x="-81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E9E34-4284-4669-B8ED-3EEFFBD69E26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59EA8-4DCA-4DE8-9A39-3F86DCD7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3CE857-D089-684C-BB86-A19BE0312439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AD0F34-A22A-C944-AEA1-BD547C853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2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9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brings us to our campaign</a:t>
            </a:r>
          </a:p>
          <a:p>
            <a:endParaRPr lang="en-US" dirty="0"/>
          </a:p>
          <a:p>
            <a:r>
              <a:rPr lang="en-US" dirty="0" smtClean="0"/>
              <a:t>The Real Thing</a:t>
            </a:r>
          </a:p>
          <a:p>
            <a:r>
              <a:rPr lang="en-US" dirty="0" smtClean="0"/>
              <a:t>From Real People</a:t>
            </a:r>
          </a:p>
          <a:p>
            <a:r>
              <a:rPr lang="en-US" dirty="0" smtClean="0"/>
              <a:t>Giving Real Advice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03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what we call The Maine 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8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it’s about story telling.</a:t>
            </a:r>
          </a:p>
          <a:p>
            <a:endParaRPr lang="en-US" dirty="0"/>
          </a:p>
          <a:p>
            <a:r>
              <a:rPr lang="en-US" dirty="0" smtClean="0"/>
              <a:t>Stories capture the essence of Maine’s original, offbeat, one-of-a-kind, quirky and pragmatic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08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71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Insiders are real Mainers who share their personal stories, tips and local secrets with visitors (ok, maybe not too many local secrets).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03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sampling of storytelling through our latest Insider’s video.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8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93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recent addition to the Insider’s program is the Hazard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09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Jennifer Hazard’s family explores the state looking for family</a:t>
            </a:r>
            <a:r>
              <a:rPr lang="en-US" baseline="0" dirty="0" smtClean="0"/>
              <a:t> fun – and writers about it on our web site and her own blog.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29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advertising</a:t>
            </a:r>
            <a:r>
              <a:rPr lang="en-US" baseline="0" dirty="0" smtClean="0"/>
              <a:t> in print and online, we are creating other ways to entice people to Maine.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4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2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First, is our new e-Zine.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76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1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first e-zine has</a:t>
            </a:r>
            <a:r>
              <a:rPr lang="en-US" baseline="0" dirty="0" smtClean="0"/>
              <a:t> 4 chapters about </a:t>
            </a:r>
            <a:r>
              <a:rPr lang="en-US" baseline="0" dirty="0" err="1" smtClean="0"/>
              <a:t>lobstering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Embedded within it are videos that are designed to be easily shared through social media channels.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We’ll</a:t>
            </a:r>
            <a:r>
              <a:rPr lang="en-US" baseline="0" dirty="0" smtClean="0"/>
              <a:t> be testing a television campaign.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This campaign is twofold: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Spot television in the Albany and Hartford markets.</a:t>
            </a:r>
          </a:p>
          <a:p>
            <a:r>
              <a:rPr lang="en-US" baseline="0" dirty="0" smtClean="0"/>
              <a:t>And National Cable through the AT&amp;T U-Verse for travel planner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07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strategic partnerships</a:t>
            </a:r>
            <a:r>
              <a:rPr lang="en-US" baseline="0" dirty="0" smtClean="0"/>
              <a:t> to provide third party content.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first was with Yankee Magazine, New England’s premiere lifestyle publication.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Others include </a:t>
            </a:r>
            <a:r>
              <a:rPr lang="en-US" baseline="0" dirty="0" err="1" smtClean="0"/>
              <a:t>Saveur</a:t>
            </a:r>
            <a:r>
              <a:rPr lang="en-US" baseline="0" dirty="0" smtClean="0"/>
              <a:t> – Sponsorship.  Maine features, banner ads.</a:t>
            </a:r>
          </a:p>
          <a:p>
            <a:r>
              <a:rPr lang="en-US" baseline="0" dirty="0" smtClean="0"/>
              <a:t>Travel Squire – online travel resource site. Featured stories and email messages.</a:t>
            </a:r>
          </a:p>
          <a:p>
            <a:r>
              <a:rPr lang="en-US" baseline="0" dirty="0" err="1" smtClean="0"/>
              <a:t>Sharethrough</a:t>
            </a:r>
            <a:r>
              <a:rPr lang="en-US" baseline="0" dirty="0" smtClean="0"/>
              <a:t> – A native advertising campaign (Places Maine stories and video into the look and feel of the sites they are being place on).  Kind of a modern day advertorial.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8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people to tell</a:t>
            </a:r>
            <a:r>
              <a:rPr lang="en-US" baseline="0" dirty="0" smtClean="0"/>
              <a:t> us their Maine Thing.</a:t>
            </a:r>
          </a:p>
          <a:p>
            <a:r>
              <a:rPr lang="en-US" baseline="0" dirty="0" smtClean="0"/>
              <a:t>To hear in consumers own words, what intrigues them or attracts them to Maine.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53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center-piece of our campaign is the new visitmaine.com web site.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I wanted to take a few minutes to go through some of the new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20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19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Insiders figure prominently into the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8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0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Simplified navigation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40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more magazine style layout with stories and</a:t>
            </a:r>
            <a:r>
              <a:rPr lang="en-US" baseline="0" dirty="0" smtClean="0"/>
              <a:t> business listings related to the stories.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32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mapping capability that allows for</a:t>
            </a:r>
            <a:r>
              <a:rPr lang="en-US" baseline="0" dirty="0" smtClean="0"/>
              <a:t> single point or multi-point mapping.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Listings that allow for your logo, photos or video to be included.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4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easy-to-use trip planner that enables people to select</a:t>
            </a:r>
            <a:r>
              <a:rPr lang="en-US" baseline="0" dirty="0" smtClean="0"/>
              <a:t> stories and listings to plan their trip.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70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redesigned</a:t>
            </a:r>
            <a:r>
              <a:rPr lang="en-US" baseline="0" dirty="0" smtClean="0"/>
              <a:t> back end to help you better manage your listing.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78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some basic analytics to see how many views your content is receiving.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05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69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8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02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465887">
              <a:defRPr/>
            </a:pPr>
            <a:r>
              <a:rPr lang="en-US" dirty="0">
                <a:solidFill>
                  <a:prstClr val="black"/>
                </a:solidFill>
              </a:rPr>
              <a:t>To understand our annual plan, it helps to look at </a:t>
            </a:r>
            <a:r>
              <a:rPr lang="en-US" dirty="0" smtClean="0">
                <a:solidFill>
                  <a:prstClr val="black"/>
                </a:solidFill>
              </a:rPr>
              <a:t>broader consumer travel trends.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70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sz="2400" dirty="0">
                <a:latin typeface="Arial Narrow" panose="020B0606020202030204" pitchFamily="34" charset="0"/>
              </a:rPr>
              <a:t>For today’s consumer, travel is a big deal—in their perfect world, authentic and adventurous travel creates new connections and friends, it refreshes existing relationships, and it sets the groundwork for personal transformation</a:t>
            </a:r>
          </a:p>
          <a:p>
            <a:endParaRPr lang="en-US" sz="2400" dirty="0">
              <a:latin typeface="Arial Narrow" panose="020B0606020202030204" pitchFamily="34" charset="0"/>
            </a:endParaRPr>
          </a:p>
          <a:p>
            <a:pPr defTabSz="465887">
              <a:defRPr/>
            </a:pPr>
            <a:r>
              <a:rPr lang="en-US" sz="2400" dirty="0">
                <a:latin typeface="Arial Narrow" panose="020B0606020202030204" pitchFamily="34" charset="0"/>
              </a:rPr>
              <a:t>Starting in 2012, MOT built its marketing upon a values-based approach—the “sweet spot” between what Maine offers, what visitors/prospects want, and what is unique about the Maine experience</a:t>
            </a:r>
          </a:p>
          <a:p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The good news is that tomorrow’s visitors are even more  about self-benefits—benefits that entice them to come to Maine, enrich their self-identities, and enhance who they want to become.</a:t>
            </a:r>
          </a:p>
          <a:p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They want: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Experiences that reflect travel with/for a purpose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Interactive learning experiences (different cultures, personal enrichment, hands-on)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Authentic, unique experiences (with the experience mattering more than the destination per se)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Physical or psychological challenges (particularly nature/culture)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Customized, individualized travel that matches one’s personal identity and values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027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03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48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7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>
                <a:latin typeface="Arial Narrow" panose="020B0606020202030204" pitchFamily="34" charset="0"/>
              </a:rPr>
              <a:t>For today’s consumer, travel is a big deal—in their perfect world, authentic and adventurous travel creates new connections and friends, it refreshes existing relationships, and it sets the groundwork for personal transformation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pPr defTabSz="465887">
              <a:defRPr/>
            </a:pPr>
            <a:r>
              <a:rPr lang="en-US" dirty="0">
                <a:latin typeface="Arial Narrow" panose="020B0606020202030204" pitchFamily="34" charset="0"/>
              </a:rPr>
              <a:t>Starting in 2012, MOT built its marketing upon a values-based approach—the “sweet spot” between what Maine offers, what visitors/prospects want, and what is unique about the Maine experience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The good news is that tomorrow’s visitors are even more  about self-benefits—benefits that entice them to come to Maine, enrich their self-identities, and enhance who they want to become.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They want: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Experiences that reflect travel with/for a purpose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Interactive learning experiences (different cultures, personal enrichment, hands-on)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Authentic, unique experiences (with the experience mattering more than the destination per se)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Physical or psychological challenges (particularly nature/culture)</a:t>
            </a:r>
          </a:p>
          <a:p>
            <a:pPr marL="815302" lvl="1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Customized, individualized travel that matches one’s personal identity and values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0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Knowing this, Maine wants to create brand craving.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 this by taking all of Maine’s icons li</a:t>
            </a:r>
            <a:r>
              <a:rPr lang="en-US" dirty="0" smtClean="0"/>
              <a:t>ke:</a:t>
            </a:r>
          </a:p>
          <a:p>
            <a:r>
              <a:rPr lang="en-US" dirty="0" smtClean="0"/>
              <a:t>Lobsters</a:t>
            </a:r>
          </a:p>
          <a:p>
            <a:r>
              <a:rPr lang="en-US" dirty="0" smtClean="0"/>
              <a:t>Lighthouses</a:t>
            </a:r>
          </a:p>
          <a:p>
            <a:r>
              <a:rPr lang="en-US" dirty="0" smtClean="0"/>
              <a:t>Moose</a:t>
            </a:r>
          </a:p>
          <a:p>
            <a:r>
              <a:rPr lang="en-US" dirty="0" smtClean="0"/>
              <a:t>Our Diversity</a:t>
            </a:r>
          </a:p>
          <a:p>
            <a:r>
              <a:rPr lang="en-US" dirty="0" smtClean="0"/>
              <a:t>Variety</a:t>
            </a:r>
          </a:p>
          <a:p>
            <a:r>
              <a:rPr lang="en-US" dirty="0" smtClean="0"/>
              <a:t>Hidden gems a</a:t>
            </a:r>
            <a:r>
              <a:rPr lang="en-US" dirty="0" smtClean="0"/>
              <a:t>nd </a:t>
            </a:r>
            <a:r>
              <a:rPr lang="en-US" dirty="0" smtClean="0"/>
              <a:t>unexpected experiences yet to be discovered.</a:t>
            </a:r>
          </a:p>
          <a:p>
            <a:endParaRPr lang="en-US" dirty="0" smtClean="0"/>
          </a:p>
          <a:p>
            <a:r>
              <a:rPr lang="en-US" dirty="0" smtClean="0"/>
              <a:t>Add to that the traveler’s mindset and brand perceptions, such as:</a:t>
            </a:r>
          </a:p>
          <a:p>
            <a:r>
              <a:rPr lang="en-US" dirty="0" smtClean="0"/>
              <a:t>Self-reliance</a:t>
            </a:r>
          </a:p>
          <a:p>
            <a:r>
              <a:rPr lang="en-US" dirty="0" smtClean="0"/>
              <a:t>Pragmatism</a:t>
            </a:r>
          </a:p>
          <a:p>
            <a:r>
              <a:rPr lang="en-US" dirty="0" smtClean="0"/>
              <a:t>Sustainability</a:t>
            </a:r>
          </a:p>
          <a:p>
            <a:r>
              <a:rPr lang="en-US" dirty="0" smtClean="0"/>
              <a:t>Quirky</a:t>
            </a:r>
          </a:p>
          <a:p>
            <a:r>
              <a:rPr lang="en-US" dirty="0" smtClean="0"/>
              <a:t>And genuine</a:t>
            </a:r>
          </a:p>
          <a:p>
            <a:endParaRPr lang="en-US" dirty="0" smtClean="0"/>
          </a:p>
          <a:p>
            <a:r>
              <a:rPr lang="en-US" dirty="0" smtClean="0"/>
              <a:t>Then combine it with the traveler’s originality, personal values and contemporary cravings to get Maine’s differentiated brand benefit.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 place where you can follow your inner compass and be completely yourself.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brings us to our key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1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0F34-A22A-C944-AEA1-BD547C8537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5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45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7367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615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076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9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65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4944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670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601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9836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22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1854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46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578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549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4E34-8379-452F-BDD9-50108AB0EE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268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3154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172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792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028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504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70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9525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654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90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612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1500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6370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933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4058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344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490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0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403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639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838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4E34-8379-452F-BDD9-50108AB0EE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456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0055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550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579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075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909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757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0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255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530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0498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603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01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5913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0530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34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836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729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6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588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471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4E34-8379-452F-BDD9-50108AB0EE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966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170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252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737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605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673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694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938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71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534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589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540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597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80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08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6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5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4E34-8379-452F-BDD9-50108AB0EE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8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14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003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97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11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400" b="1" i="0" spc="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7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07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0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38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24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21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10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33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910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1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9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32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19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67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60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401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79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4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02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82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40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6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75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88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26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36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609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15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28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65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74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39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43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A7BD-D6B7-48F6-AD7D-728D4B3E7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641D-B970-4C81-9352-6E57FDD5E2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74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71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06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1752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92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9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20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88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270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905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25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60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5386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889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857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095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28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88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26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25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4E34-8379-452F-BDD9-50108AB0EE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683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The Maine Thing The Real Thing From Real People </a:t>
            </a:r>
          </a:p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The Inside Story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F8B94-4E55-492B-9FB5-F7DD04A1A9A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00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18A8F6-E2E1-4D3E-8469-14428A157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89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35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558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56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8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28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30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FBAF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9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5D8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63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699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F2F2F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992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71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6627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452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944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5602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0630" y="6493926"/>
            <a:ext cx="927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012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195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06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175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711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4E34-8379-452F-BDD9-50108AB0EE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741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7098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177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2074"/>
            <a:ext cx="7772400" cy="2076426"/>
          </a:xfrm>
          <a:ln>
            <a:noFill/>
          </a:ln>
        </p:spPr>
        <p:txBody>
          <a:bodyPr>
            <a:noAutofit/>
          </a:bodyPr>
          <a:lstStyle>
            <a:lvl1pPr algn="l">
              <a:lnSpc>
                <a:spcPct val="60000"/>
              </a:lnSpc>
              <a:defRPr sz="8000" b="1" i="0" spc="0" baseline="0">
                <a:solidFill>
                  <a:srgbClr val="D86523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   MAINE </a:t>
            </a:r>
            <a:br>
              <a:rPr lang="en-US" dirty="0" smtClean="0"/>
            </a:br>
            <a:r>
              <a:rPr lang="en-US" dirty="0" smtClean="0"/>
              <a:t>MAINE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48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 spc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2700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 spc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300" y="122238"/>
            <a:ext cx="9105900" cy="1143000"/>
          </a:xfrm>
        </p:spPr>
        <p:txBody>
          <a:bodyPr>
            <a:noAutofit/>
          </a:bodyPr>
          <a:lstStyle>
            <a:lvl1pPr algn="l">
              <a:defRPr sz="4800" b="1" i="0" spc="300">
                <a:solidFill>
                  <a:srgbClr val="699382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375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405"/>
            <a:ext cx="9144000" cy="5781805"/>
          </a:xfrm>
          <a:prstGeom prst="rect">
            <a:avLst/>
          </a:prstGeom>
          <a:solidFill>
            <a:srgbClr val="D86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1371600" y="563404"/>
            <a:ext cx="6400800" cy="57818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7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6" r:id="rId3"/>
    <p:sldLayoutId id="2147483667" r:id="rId4"/>
    <p:sldLayoutId id="2147483662" r:id="rId5"/>
    <p:sldLayoutId id="2147483651" r:id="rId6"/>
    <p:sldLayoutId id="2147483660" r:id="rId7"/>
    <p:sldLayoutId id="2147483661" r:id="rId8"/>
    <p:sldLayoutId id="2147483655" r:id="rId9"/>
    <p:sldLayoutId id="2147483677" r:id="rId10"/>
    <p:sldLayoutId id="2147483669" r:id="rId11"/>
    <p:sldLayoutId id="2147483668" r:id="rId12"/>
    <p:sldLayoutId id="2147483676" r:id="rId13"/>
    <p:sldLayoutId id="2147483653" r:id="rId14"/>
    <p:sldLayoutId id="2147483656" r:id="rId15"/>
    <p:sldLayoutId id="2147483657" r:id="rId16"/>
    <p:sldLayoutId id="2147483658" r:id="rId17"/>
    <p:sldLayoutId id="2147483659" r:id="rId18"/>
    <p:sldLayoutId id="2147483680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9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0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0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7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5531-7B24-CC45-821E-5D0C0C385B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8F08-CDFF-4B4A-B346-99D619221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EC5E2-4731-1F40-970A-4359C3DF6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C7F4-2284-224E-A9C0-8951491E27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9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EvPrLMZFt-qJcM&amp;tbnid=FytC4VeHzdrOlM:&amp;ved=0CAUQjRw&amp;url=http://photos.prnewswire.com/prnh/20130913/SF79328LOGO&amp;ei=VnhqUreTOYWtkAfr9YHwAQ&amp;bvm=bv.55123115,d.eW0&amp;psig=AFQjCNF4ieDzHK4Hy--47CUAYzreK6Amaw&amp;ust=1382795717669855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gle.com/url?sa=i&amp;rct=j&amp;q=&amp;esrc=s&amp;frm=1&amp;source=images&amp;cd=&amp;cad=rja&amp;docid=aJdSEnMZW5wTAM&amp;tbnid=fQh1XF8xtWbjAM:&amp;ved=0CAUQjRw&amp;url=http://leahtravels.com/site/media&amp;ei=l3ZqUsg60M2RB-2KgcgB&amp;psig=AFQjCNEIN6UUMB9hBGiK7_-bsud0tTh72A&amp;ust=1382795277316622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://www.google.com/url?sa=i&amp;rct=j&amp;q=&amp;esrc=s&amp;frm=1&amp;source=images&amp;cd=&amp;docid=gLv1X1TEUglyKM&amp;tbnid=leYwcPgDLqlyPM:&amp;ved=0CAUQjRw&amp;url=http://lavarenne.com/2013/09/saveur-magazine-lists-one-souffle-as-a-september-book-worth-buying/&amp;ei=iXNqUvfqI9ONkAedkYCIAg&amp;bvm=bv.55123115,d.eW0&amp;psig=AFQjCNGt5nbKuXnkpr6xkcIdjyZFmfP32A&amp;ust=1382794494519106" TargetMode="External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maine.com/assets/downloads/secur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100" y="1968500"/>
            <a:ext cx="8610600" cy="1257300"/>
          </a:xfrm>
        </p:spPr>
        <p:txBody>
          <a:bodyPr/>
          <a:lstStyle/>
          <a:p>
            <a:pPr algn="ctr"/>
            <a:r>
              <a:rPr lang="en-US" sz="7500" dirty="0" smtClean="0">
                <a:solidFill>
                  <a:srgbClr val="D86523"/>
                </a:solidFill>
              </a:rPr>
              <a:t>THE REAL THING.</a:t>
            </a:r>
            <a:endParaRPr lang="en-US" sz="7500" dirty="0">
              <a:solidFill>
                <a:srgbClr val="D86523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92100" y="2878138"/>
            <a:ext cx="8610600" cy="1084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i="0" kern="1200">
                <a:solidFill>
                  <a:srgbClr val="699382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 algn="ctr"/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FROM REAL PEOPLE.</a:t>
            </a:r>
            <a:endParaRPr lang="en-US" sz="660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92100" y="3759200"/>
            <a:ext cx="8610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i="0" kern="1200">
                <a:solidFill>
                  <a:srgbClr val="699382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 algn="ctr"/>
            <a:r>
              <a:rPr lang="en-US" sz="6500" dirty="0" smtClean="0">
                <a:latin typeface="Arial Narrow"/>
                <a:cs typeface="Arial Narrow"/>
              </a:rPr>
              <a:t>GIVING REAL ADVICE.</a:t>
            </a:r>
            <a:endParaRPr lang="en-US" sz="65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175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MainThingIs_white.png"/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18" y="2680990"/>
            <a:ext cx="6539765" cy="16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2513" y="2866784"/>
            <a:ext cx="6161315" cy="132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D86523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10500" spc="0" dirty="0" smtClean="0">
                <a:latin typeface="Arial Narrow"/>
                <a:cs typeface="Arial Narrow"/>
              </a:rPr>
              <a:t>STORY</a:t>
            </a:r>
          </a:p>
          <a:p>
            <a:pPr>
              <a:lnSpc>
                <a:spcPct val="70000"/>
              </a:lnSpc>
            </a:pPr>
            <a:r>
              <a:rPr lang="en-US" sz="10500" spc="0" dirty="0" smtClean="0">
                <a:latin typeface="Arial Narrow"/>
                <a:cs typeface="Arial Narrow"/>
              </a:rPr>
              <a:t>  TELLING </a:t>
            </a:r>
            <a:endParaRPr lang="en-US" sz="10500" spc="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649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0800" y="1407886"/>
            <a:ext cx="68362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Storytellers can be: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Insiders</a:t>
            </a:r>
            <a:endParaRPr lang="en-US" sz="3200" dirty="0">
              <a:solidFill>
                <a:schemeClr val="bg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Visitors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Bloggers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Multi-media editorial features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Publishers </a:t>
            </a:r>
            <a:r>
              <a:rPr lang="en-US" sz="3200" dirty="0" smtClean="0">
                <a:solidFill>
                  <a:schemeClr val="bg1"/>
                </a:solidFill>
              </a:rPr>
              <a:t>&amp; partnerships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2" y="1257113"/>
            <a:ext cx="7531616" cy="48478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2624" y="419202"/>
            <a:ext cx="8570343" cy="994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spc="0">
                <a:solidFill>
                  <a:srgbClr val="699382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 smtClean="0">
                <a:solidFill>
                  <a:srgbClr val="608AA7"/>
                </a:solidFill>
                <a:latin typeface="Arial Narrow" pitchFamily="34" charset="0"/>
              </a:rPr>
              <a:t>Maine Insiders</a:t>
            </a:r>
            <a:endParaRPr lang="en-US" dirty="0">
              <a:solidFill>
                <a:srgbClr val="608AA7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VK_MaineTourism_COOMBS_112213_640x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5379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5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41" y="0"/>
            <a:ext cx="509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1375288"/>
            <a:ext cx="5138057" cy="393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2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261" y="361421"/>
            <a:ext cx="4385536" cy="5929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4944"/>
          <a:stretch/>
        </p:blipFill>
        <p:spPr>
          <a:xfrm>
            <a:off x="819853" y="1458396"/>
            <a:ext cx="3100408" cy="36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3085" y="911102"/>
            <a:ext cx="756718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r>
              <a:rPr lang="en-US" sz="3600" dirty="0" smtClean="0">
                <a:solidFill>
                  <a:schemeClr val="bg1"/>
                </a:solidFill>
              </a:rPr>
              <a:t>Today’s Agenda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2014 Marketing Plan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Share Approach to 2014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to Connect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 new VisitMaine.com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Packaging &amp; Itinerary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Partner Resources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96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5468" y="2327717"/>
            <a:ext cx="8009466" cy="2647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E8AF43"/>
                </a:solidFill>
                <a:latin typeface="Trade Gothic LT Std"/>
                <a:ea typeface="+mj-ea"/>
                <a:cs typeface="Trade Gothic LT Std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en-US" sz="11000" spc="0" dirty="0" smtClean="0">
                <a:solidFill>
                  <a:srgbClr val="FBAF41"/>
                </a:solidFill>
                <a:latin typeface="Arial Narrow"/>
                <a:cs typeface="Arial Narrow"/>
              </a:rPr>
              <a:t>E-ZINES</a:t>
            </a:r>
            <a:r>
              <a:rPr lang="en-US" sz="11500" spc="0" dirty="0" smtClean="0">
                <a:solidFill>
                  <a:srgbClr val="699382"/>
                </a:solidFill>
                <a:latin typeface="Arial Narrow"/>
                <a:cs typeface="Arial Narrow"/>
              </a:rPr>
              <a:t> </a:t>
            </a:r>
            <a:endParaRPr lang="en-US" sz="11500" spc="0" dirty="0">
              <a:solidFill>
                <a:srgbClr val="699382"/>
              </a:solidFill>
              <a:latin typeface="Arial Narrow"/>
              <a:cs typeface="Arial Narrow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7556" y="2198929"/>
            <a:ext cx="5558443" cy="1090371"/>
          </a:xfrm>
        </p:spPr>
        <p:txBody>
          <a:bodyPr/>
          <a:lstStyle/>
          <a:p>
            <a:pPr algn="r">
              <a:lnSpc>
                <a:spcPct val="50000"/>
              </a:lnSpc>
            </a:pP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</a:rPr>
              <a:t>FEATURED </a:t>
            </a:r>
            <a:endParaRPr lang="en-US" sz="7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Feature E-Zine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971" y="126773"/>
            <a:ext cx="4963886" cy="585311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Quarterly </a:t>
            </a:r>
            <a:r>
              <a:rPr lang="en-US" dirty="0"/>
              <a:t>in-depth editorial – magazine style - features on VisitMaine.com that are multi-media in </a:t>
            </a:r>
            <a:r>
              <a:rPr lang="en-US" dirty="0" smtClean="0"/>
              <a:t>nature </a:t>
            </a:r>
            <a:endParaRPr lang="en-US" dirty="0"/>
          </a:p>
          <a:p>
            <a:pPr lvl="2"/>
            <a:r>
              <a:rPr lang="en-US" dirty="0" smtClean="0"/>
              <a:t>Lobster Culture </a:t>
            </a:r>
          </a:p>
          <a:p>
            <a:pPr lvl="2"/>
            <a:r>
              <a:rPr lang="en-US" dirty="0" smtClean="0"/>
              <a:t>Beer </a:t>
            </a:r>
            <a:r>
              <a:rPr lang="en-US" dirty="0" smtClean="0"/>
              <a:t>Trail/Craft Beer</a:t>
            </a:r>
          </a:p>
          <a:p>
            <a:pPr lvl="2"/>
            <a:r>
              <a:rPr lang="en-US" dirty="0" smtClean="0"/>
              <a:t>Leaf-peeping </a:t>
            </a:r>
            <a:endParaRPr lang="en-US" dirty="0"/>
          </a:p>
          <a:p>
            <a:pPr lvl="2"/>
            <a:r>
              <a:rPr lang="en-US" dirty="0" smtClean="0"/>
              <a:t>Thoreau </a:t>
            </a:r>
            <a:r>
              <a:rPr lang="en-US" dirty="0" err="1" smtClean="0"/>
              <a:t>Wabanaki</a:t>
            </a:r>
            <a:r>
              <a:rPr lang="en-US" dirty="0" smtClean="0"/>
              <a:t> </a:t>
            </a:r>
            <a:r>
              <a:rPr lang="en-US" dirty="0"/>
              <a:t>Trail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ictorias\AppData\Local\Microsoft\Windows\Temporary Internet Files\Content.Outlook\WPANMPRN\5D3_4550-2742859415-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35100"/>
            <a:ext cx="3252409" cy="48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8319"/>
            <a:ext cx="7620000" cy="487462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2624" y="419202"/>
            <a:ext cx="8570343" cy="994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spc="0">
                <a:solidFill>
                  <a:srgbClr val="699382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 smtClean="0">
                <a:solidFill>
                  <a:srgbClr val="608AA7"/>
                </a:solidFill>
                <a:latin typeface="Arial Narrow" pitchFamily="34" charset="0"/>
              </a:rPr>
              <a:t>The Maine Lobster Tale</a:t>
            </a:r>
            <a:endParaRPr lang="en-US" dirty="0">
              <a:solidFill>
                <a:srgbClr val="608AA7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368300" y="616288"/>
            <a:ext cx="91059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Testing Television</a:t>
            </a:r>
            <a:endParaRPr lang="en-US" b="1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372" y="1539230"/>
            <a:ext cx="8261131" cy="51138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great </a:t>
            </a: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 to communicate the emotional “heart” of </a:t>
            </a: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network &amp; cable allows for “brand awareness” plus “direct response”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Spot Market buy  - Albany, NY and Hartford, 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Cable on AT&amp;T U Verse allows for Travel Planner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existing video assets built up over the last two years</a:t>
            </a:r>
          </a:p>
        </p:txBody>
      </p:sp>
    </p:spTree>
    <p:extLst>
      <p:ext uri="{BB962C8B-B14F-4D97-AF65-F5344CB8AC3E}">
        <p14:creationId xmlns:p14="http://schemas.microsoft.com/office/powerpoint/2010/main" val="41353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631"/>
            <a:ext cx="3323784" cy="450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lavarenne.com/wp-content/uploads/2013/09/saveur-logo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2" b="33544"/>
          <a:stretch/>
        </p:blipFill>
        <p:spPr bwMode="auto">
          <a:xfrm>
            <a:off x="4882137" y="1906397"/>
            <a:ext cx="3215493" cy="10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leahtravels.com/site/wp-content/uploads/2012/04/travel-squire-7791476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99" y="3153789"/>
            <a:ext cx="2784168" cy="128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photos.prnewswire.com/prn/20130913/SF79328LOGO/SHARETHROUGH-LOGO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68" y="4730417"/>
            <a:ext cx="1313466" cy="12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72624" y="419202"/>
            <a:ext cx="8570343" cy="994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 spc="0">
                <a:solidFill>
                  <a:srgbClr val="699382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 smtClean="0">
                <a:solidFill>
                  <a:srgbClr val="608AA7"/>
                </a:solidFill>
                <a:latin typeface="Arial Narrow" pitchFamily="34" charset="0"/>
              </a:rPr>
              <a:t>Third Party Content </a:t>
            </a:r>
            <a:endParaRPr lang="en-US" dirty="0">
              <a:solidFill>
                <a:srgbClr val="608AA7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514" y="2997413"/>
            <a:ext cx="8606972" cy="132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D86523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spc="0" dirty="0" smtClean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CUSTOMER</a:t>
            </a:r>
          </a:p>
          <a:p>
            <a:pPr>
              <a:lnSpc>
                <a:spcPct val="70000"/>
              </a:lnSpc>
            </a:pPr>
            <a:r>
              <a:rPr lang="en-US" sz="10500" spc="0" dirty="0" smtClean="0">
                <a:solidFill>
                  <a:srgbClr val="608AA7"/>
                </a:solidFill>
                <a:latin typeface="Arial Narrow"/>
                <a:cs typeface="Arial Narrow"/>
              </a:rPr>
              <a:t>ENGAGEMENT</a:t>
            </a:r>
            <a:r>
              <a:rPr lang="en-US" sz="10500" spc="0" dirty="0" smtClean="0">
                <a:latin typeface="Arial Narrow"/>
                <a:cs typeface="Arial Narrow"/>
              </a:rPr>
              <a:t> </a:t>
            </a:r>
            <a:endParaRPr lang="en-US" sz="10500" spc="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803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1493949"/>
            <a:ext cx="7772400" cy="3209165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Sweepstakes Drive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ngagement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Tell us your Maine Thing and be registered to win…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Cross promote opt-ins and planning materials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Must be brand compatible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Win a trip to design or build something of your own that is distinctly Maine. Do something original with your hands</a:t>
            </a:r>
          </a:p>
        </p:txBody>
      </p:sp>
    </p:spTree>
    <p:extLst>
      <p:ext uri="{BB962C8B-B14F-4D97-AF65-F5344CB8AC3E}">
        <p14:creationId xmlns:p14="http://schemas.microsoft.com/office/powerpoint/2010/main" val="23426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3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35" y="0"/>
            <a:ext cx="7099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49" y="0"/>
            <a:ext cx="4683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07"/>
            <a:ext cx="9144000" cy="59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84" y="-1"/>
            <a:ext cx="5430055" cy="83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8" y="0"/>
            <a:ext cx="8423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19" y="0"/>
            <a:ext cx="4542344" cy="115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7772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9" y="0"/>
            <a:ext cx="7725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0"/>
          </p:nvPr>
        </p:nvSpPr>
        <p:spPr>
          <a:xfrm>
            <a:off x="1493681" y="2320970"/>
            <a:ext cx="6400800" cy="2494426"/>
          </a:xfrm>
        </p:spPr>
        <p:txBody>
          <a:bodyPr/>
          <a:lstStyle/>
          <a:p>
            <a:r>
              <a:rPr lang="en-US" dirty="0" smtClean="0"/>
              <a:t>Rolling e-mails to encourage businesses to update their listings and take advantage of new benefits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Video Tutorials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E-mail contact for hands on help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-515691" y="1177970"/>
            <a:ext cx="91059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INDUSTRY OUTREACH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9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514" y="2997413"/>
            <a:ext cx="8606972" cy="132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D86523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spc="0" dirty="0" smtClean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WHAT IS</a:t>
            </a:r>
          </a:p>
          <a:p>
            <a:pPr>
              <a:lnSpc>
                <a:spcPct val="70000"/>
              </a:lnSpc>
            </a:pPr>
            <a:r>
              <a:rPr lang="en-US" sz="9600" spc="0" dirty="0" smtClean="0">
                <a:latin typeface="Arial Narrow"/>
                <a:cs typeface="Arial Narrow"/>
              </a:rPr>
              <a:t>PRODUCT DEVELOPMENT</a:t>
            </a:r>
            <a:r>
              <a:rPr lang="en-US" sz="10500" spc="0" dirty="0" smtClean="0">
                <a:latin typeface="Arial Narrow"/>
                <a:cs typeface="Arial Narrow"/>
              </a:rPr>
              <a:t>? </a:t>
            </a:r>
            <a:endParaRPr lang="en-US" sz="10500" spc="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4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612737"/>
            <a:ext cx="77724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Repeat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Increase length of </a:t>
            </a:r>
            <a:r>
              <a:rPr lang="en-US" sz="2600" dirty="0" smtClean="0"/>
              <a:t>stay</a:t>
            </a: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Promote shoulder season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Increase customer satisfaction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Increase profit margins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Produce new revenues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1145753" y="563404"/>
            <a:ext cx="6918593" cy="1816239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WHAT ARE YOUR BUSINESS GOALS?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62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5313" y="2866784"/>
            <a:ext cx="8198364" cy="132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D86523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10500" spc="0" dirty="0" smtClean="0">
                <a:latin typeface="Arial Narrow"/>
                <a:cs typeface="Arial Narrow"/>
              </a:rPr>
              <a:t>CONSUMER TRENDS</a:t>
            </a:r>
            <a:endParaRPr lang="en-US" sz="10500" spc="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456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1112" y="1266336"/>
            <a:ext cx="7883371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Quick review:</a:t>
            </a:r>
            <a:endParaRPr lang="en-US" sz="2400" dirty="0"/>
          </a:p>
          <a:p>
            <a:pPr lvl="1"/>
            <a:r>
              <a:rPr lang="en-US" sz="2000" dirty="0"/>
              <a:t>Special interest experiences--traveling with/for a purpose</a:t>
            </a:r>
          </a:p>
          <a:p>
            <a:pPr lvl="1"/>
            <a:r>
              <a:rPr lang="en-US" sz="2000" dirty="0"/>
              <a:t>Interactive learning experiences </a:t>
            </a:r>
            <a:endParaRPr lang="en-US" sz="2000" dirty="0" smtClean="0"/>
          </a:p>
          <a:p>
            <a:pPr lvl="1"/>
            <a:r>
              <a:rPr lang="en-US" sz="2000" dirty="0" smtClean="0"/>
              <a:t>Authentic</a:t>
            </a:r>
            <a:r>
              <a:rPr lang="en-US" sz="2000" dirty="0"/>
              <a:t>, unique experiences </a:t>
            </a:r>
            <a:endParaRPr lang="en-US" sz="2000" dirty="0" smtClean="0"/>
          </a:p>
          <a:p>
            <a:pPr lvl="1"/>
            <a:r>
              <a:rPr lang="en-US" sz="2000" dirty="0" smtClean="0"/>
              <a:t>Customized/individualized </a:t>
            </a:r>
            <a:r>
              <a:rPr lang="en-US" sz="2000" dirty="0"/>
              <a:t>travel that matches one’s </a:t>
            </a:r>
            <a:r>
              <a:rPr lang="en-US" sz="2000" dirty="0" smtClean="0"/>
              <a:t>personal identity </a:t>
            </a:r>
            <a:r>
              <a:rPr lang="en-US" sz="2000" dirty="0"/>
              <a:t>and </a:t>
            </a:r>
            <a:r>
              <a:rPr lang="en-US" sz="2000" dirty="0" smtClean="0"/>
              <a:t>values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2400" dirty="0" smtClean="0"/>
              <a:t>And a few other considerations:</a:t>
            </a:r>
          </a:p>
          <a:p>
            <a:pPr lvl="1"/>
            <a:r>
              <a:rPr lang="en-US" sz="2000" dirty="0" smtClean="0"/>
              <a:t>Convenience</a:t>
            </a:r>
          </a:p>
          <a:p>
            <a:pPr lvl="1"/>
            <a:r>
              <a:rPr lang="en-US" sz="2000" dirty="0" smtClean="0"/>
              <a:t>Value; price is not always the key</a:t>
            </a:r>
          </a:p>
          <a:p>
            <a:pPr lvl="1"/>
            <a:r>
              <a:rPr lang="en-US" sz="2000" dirty="0" smtClean="0"/>
              <a:t>Online research</a:t>
            </a:r>
          </a:p>
          <a:p>
            <a:pPr lvl="1"/>
            <a:r>
              <a:rPr lang="en-US" sz="2000" dirty="0" smtClean="0"/>
              <a:t>Booking closer to departure date</a:t>
            </a:r>
          </a:p>
          <a:p>
            <a:pPr lvl="1"/>
            <a:r>
              <a:rPr lang="en-US" sz="2000" dirty="0" smtClean="0"/>
              <a:t>Trip length is 3-4 days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687388" indent="-347663">
              <a:spcBef>
                <a:spcPts val="0"/>
              </a:spcBef>
              <a:spcAft>
                <a:spcPts val="600"/>
              </a:spcAft>
              <a:buFont typeface="Arial Narrow" pitchFamily="34" charset="0"/>
              <a:buChar char="–"/>
            </a:pPr>
            <a:endParaRPr lang="en-US" sz="22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2308" y="371749"/>
            <a:ext cx="7592055" cy="7744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0" baseline="0">
                <a:solidFill>
                  <a:srgbClr val="D86523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4200" dirty="0" smtClean="0">
                <a:latin typeface="Arial Narrow Bold"/>
                <a:cs typeface="Arial Narrow Bold"/>
              </a:rPr>
              <a:t>Key Consumer Trends</a:t>
            </a:r>
            <a:endParaRPr lang="en-US" sz="4200" dirty="0"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1996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514" y="2997413"/>
            <a:ext cx="8606972" cy="132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D86523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7200" spc="0" dirty="0" smtClean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CREATE</a:t>
            </a:r>
          </a:p>
          <a:p>
            <a:pPr>
              <a:lnSpc>
                <a:spcPct val="70000"/>
              </a:lnSpc>
            </a:pPr>
            <a:r>
              <a:rPr lang="en-US" sz="10500" spc="0" dirty="0" smtClean="0">
                <a:solidFill>
                  <a:srgbClr val="699382"/>
                </a:solidFill>
                <a:latin typeface="Arial Narrow"/>
                <a:cs typeface="Arial Narrow"/>
              </a:rPr>
              <a:t>ITINERARIES &amp; PACKAGES </a:t>
            </a:r>
            <a:endParaRPr lang="en-US" sz="10500" spc="0" dirty="0">
              <a:solidFill>
                <a:srgbClr val="699382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779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2972815"/>
            <a:ext cx="77724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The suggested route a proposed trip may take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Notable points of interest along that route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Recommended timeline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1123718" y="863857"/>
            <a:ext cx="7293167" cy="2947980"/>
          </a:xfrm>
        </p:spPr>
        <p:txBody>
          <a:bodyPr/>
          <a:lstStyle/>
          <a:p>
            <a:r>
              <a:rPr lang="en-US" sz="4400" dirty="0" smtClean="0">
                <a:latin typeface="+mj-lt"/>
              </a:rPr>
              <a:t>WHAT IS AN ITINERARY?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051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184029"/>
            <a:ext cx="77724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Two or more vacation products combined and assigned one price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Recommendation:  add something surprising, unexpected and sure to delight!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1123719" y="563404"/>
            <a:ext cx="7293167" cy="3512837"/>
          </a:xfrm>
        </p:spPr>
        <p:txBody>
          <a:bodyPr/>
          <a:lstStyle/>
          <a:p>
            <a:r>
              <a:rPr lang="en-US" sz="4400" dirty="0" smtClean="0">
                <a:latin typeface="+mj-lt"/>
              </a:rPr>
              <a:t>WHAT IS PACKAGE?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6082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1112" y="1266336"/>
            <a:ext cx="7883371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On the Rocks” Package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Includes 2 nights lodging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Packed champagne picnic lunch 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Choice of sun-bathing on secluded private rock island or kayak trip along rocky shoreline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Favorite cocktail “on the rocks” with complimentary hors d’oeuvres in rocking chairs on the front porch 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Evening swim just before bedtime – you’ll sleep like a rock!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The Surprise:  Present guest with photos as they leave to remind them of their special vacation!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687388" indent="-347663">
              <a:spcBef>
                <a:spcPts val="0"/>
              </a:spcBef>
              <a:spcAft>
                <a:spcPts val="600"/>
              </a:spcAft>
              <a:buFont typeface="Arial Narrow" pitchFamily="34" charset="0"/>
              <a:buChar char="–"/>
            </a:pPr>
            <a:endParaRPr lang="en-US" sz="22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2308" y="371749"/>
            <a:ext cx="7592055" cy="7744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0" baseline="0">
                <a:solidFill>
                  <a:srgbClr val="D86523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4200" dirty="0" smtClean="0">
                <a:solidFill>
                  <a:srgbClr val="699382"/>
                </a:solidFill>
                <a:latin typeface="Arial Narrow Bold"/>
                <a:cs typeface="Arial Narrow Bold"/>
              </a:rPr>
              <a:t>Sample Package</a:t>
            </a:r>
            <a:endParaRPr lang="en-US" sz="4200" dirty="0">
              <a:solidFill>
                <a:srgbClr val="699382"/>
              </a:solidFill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239228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010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4107552"/>
            <a:ext cx="77724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orbel" panose="020B0503020204020204" pitchFamily="34" charset="0"/>
              </a:rPr>
              <a:t>Itinerary Building &amp; Packaging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Corbel" panose="020B0503020204020204" pitchFamily="34" charset="0"/>
              </a:rPr>
              <a:t>Motorcoach</a:t>
            </a:r>
            <a:r>
              <a:rPr lang="en-US" sz="2800" dirty="0" smtClean="0">
                <a:latin typeface="Corbel" panose="020B0503020204020204" pitchFamily="34" charset="0"/>
              </a:rPr>
              <a:t> 101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orbel" panose="020B0503020204020204" pitchFamily="34" charset="0"/>
              </a:rPr>
              <a:t>Nature-based Tourism Site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orbel" panose="020B0503020204020204" pitchFamily="34" charset="0"/>
              </a:rPr>
              <a:t>How Tourism Works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orbel" panose="020B0503020204020204" pitchFamily="34" charset="0"/>
              </a:rPr>
              <a:t>How to Select &amp; Work a Trade Show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orbel" panose="020B0503020204020204" pitchFamily="34" charset="0"/>
              </a:rPr>
              <a:t>How to Plan &amp; Organize a Successful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orbel" panose="020B0503020204020204" pitchFamily="34" charset="0"/>
              </a:rPr>
              <a:t>New visitmaine.com 101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1002535" y="563405"/>
            <a:ext cx="6769865" cy="1662002"/>
          </a:xfrm>
        </p:spPr>
        <p:txBody>
          <a:bodyPr/>
          <a:lstStyle/>
          <a:p>
            <a:r>
              <a:rPr lang="en-US" sz="4400" dirty="0" smtClean="0">
                <a:latin typeface="Corbel" panose="020B0503020204020204" pitchFamily="34" charset="0"/>
              </a:rPr>
              <a:t>Seminars &amp; Workshops</a:t>
            </a:r>
            <a:endParaRPr lang="en-US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79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Corbel" pitchFamily="34" charset="0"/>
              </a:rPr>
              <a:t>On MOTPartners.com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>
                <a:latin typeface="Corbel" pitchFamily="34" charset="0"/>
              </a:rPr>
              <a:t>Study </a:t>
            </a:r>
            <a:r>
              <a:rPr lang="en-US" sz="3600" dirty="0">
                <a:latin typeface="Corbel" pitchFamily="34" charset="0"/>
              </a:rPr>
              <a:t>industry research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Corbel" pitchFamily="34" charset="0"/>
              </a:rPr>
              <a:t>Access past MOT presentations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Corbel" pitchFamily="34" charset="0"/>
              </a:rPr>
              <a:t>Link to Welcome ME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C9204"/>
                </a:solidFill>
                <a:latin typeface="Corbel" pitchFamily="34" charset="0"/>
              </a:rPr>
              <a:t>FREE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orbel" pitchFamily="34" charset="0"/>
              </a:rPr>
              <a:t>online customer service training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1068636" y="563404"/>
            <a:ext cx="7260116" cy="5781805"/>
          </a:xfrm>
        </p:spPr>
        <p:txBody>
          <a:bodyPr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Corbel" pitchFamily="34" charset="0"/>
              </a:rPr>
              <a:t>On MOTPartners.com </a:t>
            </a:r>
            <a:endParaRPr lang="en-US" sz="3600" dirty="0">
              <a:latin typeface="Corbel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>
                <a:latin typeface="Corbel" pitchFamily="34" charset="0"/>
              </a:rPr>
              <a:t>2013 </a:t>
            </a:r>
            <a:r>
              <a:rPr lang="en-US" sz="3600" dirty="0">
                <a:latin typeface="Corbel" pitchFamily="34" charset="0"/>
              </a:rPr>
              <a:t>Economic Impact &amp; </a:t>
            </a:r>
            <a:r>
              <a:rPr lang="en-US" sz="3600" dirty="0" smtClean="0">
                <a:latin typeface="Corbel" pitchFamily="34" charset="0"/>
              </a:rPr>
              <a:t>Highlights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3600" dirty="0" smtClean="0">
                <a:latin typeface="Corbel" pitchFamily="34" charset="0"/>
              </a:rPr>
              <a:t>5 Year Strategic </a:t>
            </a:r>
            <a:r>
              <a:rPr lang="en-US" sz="3600" dirty="0" smtClean="0">
                <a:latin typeface="Corbel" pitchFamily="34" charset="0"/>
              </a:rPr>
              <a:t>Plan</a:t>
            </a:r>
            <a:endParaRPr lang="en-US" sz="3600" dirty="0" smtClean="0">
              <a:solidFill>
                <a:prstClr val="white"/>
              </a:solidFill>
              <a:latin typeface="Corbel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3600" dirty="0" smtClean="0">
                <a:solidFill>
                  <a:prstClr val="white"/>
                </a:solidFill>
                <a:latin typeface="Corbel" pitchFamily="34" charset="0"/>
              </a:rPr>
              <a:t>2014 MOT Annual </a:t>
            </a:r>
            <a:r>
              <a:rPr lang="en-US" sz="3600" dirty="0">
                <a:solidFill>
                  <a:prstClr val="white"/>
                </a:solidFill>
                <a:latin typeface="Corbel" pitchFamily="34" charset="0"/>
              </a:rPr>
              <a:t>Marketing </a:t>
            </a:r>
            <a:r>
              <a:rPr lang="en-US" sz="3600" dirty="0" smtClean="0">
                <a:solidFill>
                  <a:prstClr val="white"/>
                </a:solidFill>
                <a:latin typeface="Corbel" pitchFamily="34" charset="0"/>
              </a:rPr>
              <a:t>Plan</a:t>
            </a:r>
          </a:p>
          <a:p>
            <a:pPr>
              <a:spcBef>
                <a:spcPts val="0"/>
              </a:spcBef>
            </a:pPr>
            <a:endParaRPr lang="en-US" sz="2400" dirty="0">
              <a:latin typeface="Calibri"/>
              <a:ea typeface="Calibri"/>
            </a:endParaRPr>
          </a:p>
          <a:p>
            <a:pPr>
              <a:spcBef>
                <a:spcPts val="0"/>
              </a:spcBef>
            </a:pPr>
            <a:r>
              <a:rPr lang="en-US" sz="2400" u="sng" dirty="0">
                <a:latin typeface="Calibri"/>
                <a:ea typeface="Calibri"/>
                <a:hlinkClick r:id="rId3"/>
              </a:rPr>
              <a:t>http://visitmaine.com/assets/downloads/secure</a:t>
            </a:r>
            <a:r>
              <a:rPr lang="en-US" sz="2400" dirty="0">
                <a:latin typeface="Calibri"/>
                <a:ea typeface="Calibri"/>
              </a:rPr>
              <a:t>/</a:t>
            </a:r>
          </a:p>
          <a:p>
            <a:pPr lvl="0">
              <a:spcBef>
                <a:spcPts val="0"/>
              </a:spcBef>
            </a:pPr>
            <a:r>
              <a:rPr lang="en-US" sz="2400" dirty="0">
                <a:latin typeface="Calibri"/>
                <a:ea typeface="Calibri"/>
              </a:rPr>
              <a:t>UN=mot</a:t>
            </a:r>
          </a:p>
          <a:p>
            <a:pPr lvl="0">
              <a:spcBef>
                <a:spcPts val="0"/>
              </a:spcBef>
            </a:pPr>
            <a:r>
              <a:rPr lang="en-US" sz="2400" dirty="0">
                <a:latin typeface="Calibri"/>
                <a:ea typeface="Calibri"/>
              </a:rPr>
              <a:t>PW=maine2014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3600" dirty="0">
              <a:solidFill>
                <a:prstClr val="white"/>
              </a:solidFill>
              <a:latin typeface="Corbel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 smtClean="0">
              <a:latin typeface="Corbel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Corbel" pitchFamily="34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90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313" y="3909247"/>
            <a:ext cx="77724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orbel" panose="020B0503020204020204" pitchFamily="34" charset="0"/>
              </a:rPr>
              <a:t>PR Partners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orbel" panose="020B0503020204020204" pitchFamily="34" charset="0"/>
              </a:rPr>
              <a:t>DECD Governor’s Account Executives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orbel" panose="020B0503020204020204" pitchFamily="34" charset="0"/>
              </a:rPr>
              <a:t>Discover New England Summit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orbel" panose="020B0503020204020204" pitchFamily="34" charset="0"/>
              </a:rPr>
              <a:t>Pre-scheduled one-on-one appointments with over 70 tour and receptive operators from 7 countries</a:t>
            </a:r>
          </a:p>
          <a:p>
            <a:pPr lvl="1"/>
            <a:r>
              <a:rPr lang="en-US" sz="2800" b="1" dirty="0" smtClean="0">
                <a:solidFill>
                  <a:srgbClr val="FBAF41"/>
                </a:solidFill>
                <a:latin typeface="Corbel" panose="020B0503020204020204" pitchFamily="34" charset="0"/>
              </a:rPr>
              <a:t>			May 19-21, 2014  Mystic, 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1024569" y="563404"/>
            <a:ext cx="6747831" cy="2466235"/>
          </a:xfrm>
        </p:spPr>
        <p:txBody>
          <a:bodyPr/>
          <a:lstStyle/>
          <a:p>
            <a:r>
              <a:rPr lang="en-US" sz="4400" dirty="0" smtClean="0">
                <a:latin typeface="Corbel" panose="020B0503020204020204" pitchFamily="34" charset="0"/>
              </a:rPr>
              <a:t>Additional Resources</a:t>
            </a:r>
            <a:endParaRPr lang="en-US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1112" y="1266336"/>
            <a:ext cx="7883371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Consumer </a:t>
            </a:r>
            <a:r>
              <a:rPr lang="en-US" sz="2400" dirty="0"/>
              <a:t>trends indicate </a:t>
            </a:r>
            <a:r>
              <a:rPr lang="en-US" sz="2400" dirty="0" smtClean="0"/>
              <a:t>that </a:t>
            </a:r>
            <a:r>
              <a:rPr lang="en-US" sz="2400" dirty="0"/>
              <a:t>tomorrow’s visitors </a:t>
            </a:r>
            <a:r>
              <a:rPr lang="en-US" sz="2400" dirty="0" smtClean="0"/>
              <a:t>are all about self-benefits</a:t>
            </a:r>
          </a:p>
          <a:p>
            <a:r>
              <a:rPr lang="en-US" sz="2400" dirty="0" smtClean="0"/>
              <a:t>They will </a:t>
            </a:r>
            <a:r>
              <a:rPr lang="en-US" sz="2400" dirty="0"/>
              <a:t>want:</a:t>
            </a:r>
          </a:p>
          <a:p>
            <a:pPr lvl="1"/>
            <a:r>
              <a:rPr lang="en-US" sz="2400" dirty="0"/>
              <a:t>Special interest experiences--traveling with/for a purpose</a:t>
            </a:r>
          </a:p>
          <a:p>
            <a:pPr lvl="1"/>
            <a:r>
              <a:rPr lang="en-US" sz="2400" dirty="0"/>
              <a:t>Interactive learning experiences </a:t>
            </a:r>
            <a:endParaRPr lang="en-US" sz="2400" dirty="0" smtClean="0"/>
          </a:p>
          <a:p>
            <a:pPr lvl="1"/>
            <a:r>
              <a:rPr lang="en-US" sz="2400" dirty="0" smtClean="0"/>
              <a:t>Authentic</a:t>
            </a:r>
            <a:r>
              <a:rPr lang="en-US" sz="2400" dirty="0"/>
              <a:t>, unique experiences </a:t>
            </a:r>
            <a:endParaRPr lang="en-US" sz="2400" dirty="0" smtClean="0"/>
          </a:p>
          <a:p>
            <a:pPr lvl="1"/>
            <a:r>
              <a:rPr lang="en-US" sz="2400" dirty="0" smtClean="0"/>
              <a:t>Physical </a:t>
            </a:r>
            <a:r>
              <a:rPr lang="en-US" sz="2400" dirty="0"/>
              <a:t>or psychological challenges </a:t>
            </a:r>
            <a:endParaRPr lang="en-US" sz="2400" dirty="0" smtClean="0"/>
          </a:p>
          <a:p>
            <a:pPr lvl="1"/>
            <a:r>
              <a:rPr lang="en-US" sz="2400" dirty="0" smtClean="0"/>
              <a:t>Customized/individualized </a:t>
            </a:r>
            <a:r>
              <a:rPr lang="en-US" sz="2400" dirty="0"/>
              <a:t>travel that matches one’s </a:t>
            </a:r>
            <a:r>
              <a:rPr lang="en-US" sz="2400" dirty="0" smtClean="0"/>
              <a:t>personal identity </a:t>
            </a:r>
            <a:r>
              <a:rPr lang="en-US" sz="2400" dirty="0"/>
              <a:t>and values</a:t>
            </a:r>
          </a:p>
          <a:p>
            <a:pPr marL="687388" indent="-347663">
              <a:spcBef>
                <a:spcPts val="0"/>
              </a:spcBef>
              <a:spcAft>
                <a:spcPts val="600"/>
              </a:spcAft>
              <a:buFont typeface="Arial Narrow" pitchFamily="34" charset="0"/>
              <a:buChar char="–"/>
            </a:pPr>
            <a:endParaRPr lang="en-US" sz="22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2308" y="371749"/>
            <a:ext cx="7592055" cy="7744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0" baseline="0">
                <a:solidFill>
                  <a:srgbClr val="D86523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4200" dirty="0" smtClean="0">
                <a:latin typeface="Arial Narrow Bold"/>
                <a:cs typeface="Arial Narrow Bold"/>
              </a:rPr>
              <a:t>Key Consumer Trends</a:t>
            </a:r>
            <a:endParaRPr lang="en-US" sz="4200" dirty="0"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3645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91601" y="2217301"/>
            <a:ext cx="8950475" cy="2647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E8AF43"/>
                </a:solidFill>
                <a:latin typeface="Trade Gothic LT Std"/>
                <a:ea typeface="+mj-ea"/>
                <a:cs typeface="Trade Gothic LT Std"/>
              </a:defRPr>
            </a:lvl1pPr>
          </a:lstStyle>
          <a:p>
            <a:pPr>
              <a:lnSpc>
                <a:spcPct val="59000"/>
              </a:lnSpc>
            </a:pPr>
            <a:r>
              <a:rPr lang="en-US" sz="9500" dirty="0" smtClean="0">
                <a:solidFill>
                  <a:srgbClr val="FBAF41"/>
                </a:solidFill>
                <a:latin typeface="Arial Narrow"/>
                <a:cs typeface="Arial Narrow"/>
              </a:rPr>
              <a:t>CREATE BRAND CRAVING</a:t>
            </a:r>
            <a:endParaRPr lang="en-US" sz="9500" dirty="0">
              <a:solidFill>
                <a:srgbClr val="FBAF4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630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72" y="1320801"/>
            <a:ext cx="7505700" cy="47117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42899" y="262075"/>
            <a:ext cx="8174567" cy="7412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D86523"/>
                </a:solidFill>
                <a:latin typeface="Van Condensed"/>
                <a:ea typeface="+mj-ea"/>
                <a:cs typeface="Van Condensed"/>
              </a:defRPr>
            </a:lvl1pPr>
          </a:lstStyle>
          <a:p>
            <a:r>
              <a:rPr lang="en-US" sz="4800" spc="300" dirty="0">
                <a:solidFill>
                  <a:srgbClr val="699382"/>
                </a:solidFill>
                <a:latin typeface="Arial Narrow"/>
                <a:cs typeface="Arial Narrow"/>
              </a:rPr>
              <a:t>MAINE’S BRAND PARADIGM</a:t>
            </a:r>
            <a:endParaRPr lang="en-US" sz="4800" spc="300" dirty="0" smtClean="0">
              <a:solidFill>
                <a:srgbClr val="699382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033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5468" y="2327717"/>
            <a:ext cx="8009466" cy="26476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8000" b="1" i="0" kern="1200" spc="-300" baseline="0">
                <a:solidFill>
                  <a:srgbClr val="E8AF43"/>
                </a:solidFill>
                <a:latin typeface="Trade Gothic LT Std"/>
                <a:ea typeface="+mj-ea"/>
                <a:cs typeface="Trade Gothic LT Std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en-US" sz="11000" spc="0" dirty="0" smtClean="0">
                <a:solidFill>
                  <a:srgbClr val="699382"/>
                </a:solidFill>
                <a:latin typeface="Arial Narrow"/>
                <a:cs typeface="Arial Narrow"/>
              </a:rPr>
              <a:t>GOALS</a:t>
            </a:r>
            <a:r>
              <a:rPr lang="en-US" sz="11500" spc="0" dirty="0" smtClean="0">
                <a:solidFill>
                  <a:srgbClr val="699382"/>
                </a:solidFill>
                <a:latin typeface="Arial Narrow"/>
                <a:cs typeface="Arial Narrow"/>
              </a:rPr>
              <a:t> </a:t>
            </a:r>
            <a:endParaRPr lang="en-US" sz="11500" spc="0" dirty="0">
              <a:solidFill>
                <a:srgbClr val="699382"/>
              </a:solidFill>
              <a:latin typeface="Arial Narrow"/>
              <a:cs typeface="Arial Narrow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7556" y="2198929"/>
            <a:ext cx="5558443" cy="1090371"/>
          </a:xfrm>
        </p:spPr>
        <p:txBody>
          <a:bodyPr/>
          <a:lstStyle/>
          <a:p>
            <a:pPr algn="r">
              <a:lnSpc>
                <a:spcPct val="50000"/>
              </a:lnSpc>
            </a:pP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</a:rPr>
              <a:t>KEY </a:t>
            </a:r>
            <a:endParaRPr lang="en-US" sz="7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3"/>
          <p:cNvSpPr txBox="1">
            <a:spLocks/>
          </p:cNvSpPr>
          <p:nvPr/>
        </p:nvSpPr>
        <p:spPr>
          <a:xfrm>
            <a:off x="508000" y="1541304"/>
            <a:ext cx="6889920" cy="57818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4242"/>
          <a:stretch/>
        </p:blipFill>
        <p:spPr>
          <a:xfrm>
            <a:off x="393700" y="0"/>
            <a:ext cx="3352800" cy="1339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6058" y="1751097"/>
            <a:ext cx="53194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Continue to build &amp; create brand awareness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Place </a:t>
            </a:r>
            <a:r>
              <a:rPr lang="en-US" sz="2400" dirty="0"/>
              <a:t>additional emphasis on driving first time visitors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Create </a:t>
            </a:r>
            <a:r>
              <a:rPr lang="en-US" sz="2400" dirty="0"/>
              <a:t>more opportunities for direct engagement with the brand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Content d</a:t>
            </a:r>
            <a:r>
              <a:rPr lang="en-US" sz="2400" dirty="0" smtClean="0"/>
              <a:t>istribution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Partnerships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Promos/sweepstakes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52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6928</TotalTime>
  <Words>1462</Words>
  <Application>Microsoft Office PowerPoint</Application>
  <PresentationFormat>On-screen Show (4:3)</PresentationFormat>
  <Paragraphs>276</Paragraphs>
  <Slides>50</Slides>
  <Notes>43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Office Theme</vt:lpstr>
      <vt:lpstr>1_Office Theme</vt:lpstr>
      <vt:lpstr>4_Office Theme</vt:lpstr>
      <vt:lpstr>5_Office Theme</vt:lpstr>
      <vt:lpstr>2_Office Theme</vt:lpstr>
      <vt:lpstr>3_Office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</vt:lpstr>
      <vt:lpstr>PowerPoint Presentation</vt:lpstr>
      <vt:lpstr>THE REAL THING.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FEATURED </vt:lpstr>
      <vt:lpstr>Feature E-Zine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INDUSTRY OUTREACH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BVK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RACHELLE FORTIER</dc:creator>
  <cp:lastModifiedBy>Lyons, Steve</cp:lastModifiedBy>
  <cp:revision>391</cp:revision>
  <cp:lastPrinted>2014-04-03T19:35:44Z</cp:lastPrinted>
  <dcterms:created xsi:type="dcterms:W3CDTF">2012-10-26T15:50:05Z</dcterms:created>
  <dcterms:modified xsi:type="dcterms:W3CDTF">2014-04-07T18:22:14Z</dcterms:modified>
</cp:coreProperties>
</file>